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514" r:id="rId3"/>
    <p:sldId id="522" r:id="rId4"/>
    <p:sldId id="531" r:id="rId5"/>
    <p:sldId id="525" r:id="rId6"/>
    <p:sldId id="530" r:id="rId7"/>
    <p:sldId id="521" r:id="rId8"/>
    <p:sldId id="513" r:id="rId9"/>
    <p:sldId id="527" r:id="rId10"/>
    <p:sldId id="528" r:id="rId11"/>
    <p:sldId id="529" r:id="rId12"/>
    <p:sldId id="518" r:id="rId13"/>
  </p:sldIdLst>
  <p:sldSz cx="9144000" cy="6858000" type="screen4x3"/>
  <p:notesSz cx="6797675" cy="987266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E00"/>
    <a:srgbClr val="FF7415"/>
    <a:srgbClr val="F58026"/>
    <a:srgbClr val="FF7C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27" autoAdjust="0"/>
    <p:restoredTop sz="91158" autoAdjust="0"/>
  </p:normalViewPr>
  <p:slideViewPr>
    <p:cSldViewPr>
      <p:cViewPr varScale="1">
        <p:scale>
          <a:sx n="56" d="100"/>
          <a:sy n="56" d="100"/>
        </p:scale>
        <p:origin x="882" y="30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22138-1A65-4EAC-A9CE-6249C0169BE5}" type="datetimeFigureOut">
              <a:rPr lang="de-DE" smtClean="0"/>
              <a:t>12.08.2025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9236BB-A784-459E-8CF6-67B4374349F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877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69738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6020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1979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4688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159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941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7155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29188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730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858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9236BB-A784-459E-8CF6-67B4374349F6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1196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295813-49D9-4A30-8777-DD07E717A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561BCFE-AB8E-4B84-9237-55CC2A6F1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/>
              <a:t>ICTs – Quo Vadis?</a:t>
            </a:r>
            <a:endParaRPr lang="de-DE" alt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E5C3A67-4039-4A69-BE0E-050FB53B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altLang="de-DE"/>
              <a:t>Erice, August 2023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587159038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/>
              <a:t>ICTs – Quo Vadis?</a:t>
            </a:r>
            <a:endParaRPr lang="de-DE" alt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de-DE" dirty="0"/>
              <a:t>Erice, August 2023</a:t>
            </a:r>
          </a:p>
        </p:txBody>
      </p:sp>
    </p:spTree>
    <p:extLst>
      <p:ext uri="{BB962C8B-B14F-4D97-AF65-F5344CB8AC3E}">
        <p14:creationId xmlns:p14="http://schemas.microsoft.com/office/powerpoint/2010/main" val="354792148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8C101471-7C17-4EAF-ACBE-6984069E49C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242888" y="5494338"/>
            <a:ext cx="8839200" cy="30480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r>
              <a:rPr lang="de-DE"/>
              <a:t>Axel Lehmann                          ICTs - Quo Vadis                      Erice, August 2023           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730055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300" y="1638300"/>
            <a:ext cx="82799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13415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DBF657-910D-49AA-A896-FF2207831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C46EA57-A069-41CD-AD06-AA40C70B7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D8AE87-88A2-4FD4-82D0-D44D77C54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Axel Lehmann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3EEE84-7EC8-4ED2-BF8E-49DAD1D76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ICTs – Quo Vadis?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A30BD3-0CEC-4737-B61A-13CAF2BDF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 dirty="0"/>
              <a:t>Erice, August 2023</a:t>
            </a:r>
          </a:p>
        </p:txBody>
      </p:sp>
    </p:spTree>
    <p:extLst>
      <p:ext uri="{BB962C8B-B14F-4D97-AF65-F5344CB8AC3E}">
        <p14:creationId xmlns:p14="http://schemas.microsoft.com/office/powerpoint/2010/main" val="3636428592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5" name="Picture 11" descr="E:\Temp\Signet_neu\JPEG_300dpi\RGB\uni_bwm.jp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238" y="304800"/>
            <a:ext cx="3684587" cy="70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dirty="0"/>
              <a:t>Klicken Sie, um die Formate des Vorlagentextes zu bearbeiten</a:t>
            </a:r>
          </a:p>
          <a:p>
            <a:pPr lvl="1"/>
            <a:r>
              <a:rPr lang="de-DE" altLang="de-DE" dirty="0"/>
              <a:t>Zweite Ebene</a:t>
            </a:r>
          </a:p>
          <a:p>
            <a:pPr lvl="2"/>
            <a:r>
              <a:rPr lang="de-DE" altLang="de-DE" dirty="0"/>
              <a:t>Dritte Ebene</a:t>
            </a:r>
          </a:p>
          <a:p>
            <a:pPr lvl="3"/>
            <a:r>
              <a:rPr lang="de-DE" altLang="de-DE" dirty="0"/>
              <a:t>Vierte Ebene</a:t>
            </a:r>
          </a:p>
          <a:p>
            <a:pPr lvl="4"/>
            <a:r>
              <a:rPr lang="de-DE" altLang="de-DE" dirty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altLang="de-DE"/>
              <a:t>ICTs – Quo Vadis?</a:t>
            </a:r>
            <a:endParaRPr lang="de-DE" alt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altLang="de-DE" dirty="0"/>
              <a:t>Erice, August 2023</a:t>
            </a:r>
          </a:p>
        </p:txBody>
      </p:sp>
      <p:pic>
        <p:nvPicPr>
          <p:cNvPr id="1034" name="Picture 10" descr="E:\Temp\Signet_neu\PowerPoint-Folien\Hilfsdateien\Streifen-hoch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603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63" r:id="rId3"/>
    <p:sldLayoutId id="2147483664" r:id="rId4"/>
  </p:sldLayoutIdLst>
  <p:transition spd="slow">
    <p:wipe/>
  </p:transition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41826E3-8092-40AE-843F-96A3DC891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E1AD50-D32E-45DD-A76D-521F3CE2A8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3BC205-B385-4402-AFF8-5B3956090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Axel Lehmann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451A25-1C55-4E7E-8763-C767A92CB5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ICTs – Quo Vadis?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D3F13D5-C265-43C7-AF98-866AFFAE4A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/>
              <a:t>Erice, August 2023</a:t>
            </a:r>
          </a:p>
        </p:txBody>
      </p:sp>
    </p:spTree>
    <p:extLst>
      <p:ext uri="{BB962C8B-B14F-4D97-AF65-F5344CB8AC3E}">
        <p14:creationId xmlns:p14="http://schemas.microsoft.com/office/powerpoint/2010/main" val="128033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ransition spd="slow">
    <p:wip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bw.de/infosecu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24744"/>
            <a:ext cx="7990656" cy="648072"/>
          </a:xfrm>
        </p:spPr>
        <p:txBody>
          <a:bodyPr/>
          <a:lstStyle/>
          <a:p>
            <a:pPr algn="l"/>
            <a:r>
              <a:rPr lang="de-DE" dirty="0"/>
              <a:t> 	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PMP „The Future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Cyber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Security and AI“</a:t>
            </a:r>
            <a:b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	    	</a:t>
            </a:r>
            <a:r>
              <a:rPr lang="de-DE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(Chair: Prof. Dr. Axel Lehmann)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2060848"/>
            <a:ext cx="5256584" cy="4258816"/>
          </a:xfrm>
        </p:spPr>
        <p:txBody>
          <a:bodyPr/>
          <a:lstStyle/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18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r>
              <a:rPr lang="en-GB" altLang="de-DE" sz="1800" dirty="0">
                <a:solidFill>
                  <a:schemeClr val="tx2"/>
                </a:solidFill>
              </a:rPr>
              <a:t>PMP-Website</a:t>
            </a:r>
            <a:r>
              <a:rPr lang="en-GB" altLang="de-DE" sz="2400" dirty="0">
                <a:solidFill>
                  <a:schemeClr val="tx2"/>
                </a:solidFill>
              </a:rPr>
              <a:t>: </a:t>
            </a:r>
            <a:r>
              <a:rPr lang="en-GB" altLang="de-DE" sz="20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www.unibw.de/infosecur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 dirty="0"/>
              <a:t>Axel Lehmann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372200" y="6248400"/>
            <a:ext cx="2520280" cy="457200"/>
          </a:xfrm>
        </p:spPr>
        <p:txBody>
          <a:bodyPr/>
          <a:lstStyle/>
          <a:p>
            <a:r>
              <a:rPr lang="de-DE" altLang="de-DE" dirty="0"/>
              <a:t>Erice, August 12, 2025</a:t>
            </a:r>
          </a:p>
        </p:txBody>
      </p:sp>
      <p:pic>
        <p:nvPicPr>
          <p:cNvPr id="7" name="Grafik 6" descr="INFOSECUR">
            <a:extLst>
              <a:ext uri="{FF2B5EF4-FFF2-40B4-BE49-F238E27FC236}">
                <a16:creationId xmlns:a16="http://schemas.microsoft.com/office/drawing/2014/main" id="{D94FE66B-633A-4CA6-87E3-D886260C1E1C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348880"/>
            <a:ext cx="3810000" cy="2880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2394993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12776"/>
            <a:ext cx="7772400" cy="566936"/>
          </a:xfrm>
        </p:spPr>
        <p:txBody>
          <a:bodyPr/>
          <a:lstStyle/>
          <a:p>
            <a:b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	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9712"/>
            <a:ext cx="8206680" cy="4208885"/>
          </a:xfrm>
        </p:spPr>
        <p:txBody>
          <a:bodyPr/>
          <a:lstStyle/>
          <a:p>
            <a:pPr marL="0" indent="0">
              <a:buNone/>
            </a:pP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		Berlin, Germany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.</a:t>
            </a:r>
            <a:endParaRPr lang="en-GB" altLang="de-D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endParaRPr lang="de-DE" alt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C6D1FA6-037F-4FEA-8DF8-414FFE91D6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43000" y="867965"/>
            <a:ext cx="6858000" cy="5122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131649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12776"/>
            <a:ext cx="7772400" cy="566936"/>
          </a:xfrm>
        </p:spPr>
        <p:txBody>
          <a:bodyPr/>
          <a:lstStyle/>
          <a:p>
            <a:r>
              <a:rPr lang="de-DE" dirty="0"/>
              <a:t> </a:t>
            </a:r>
            <a:r>
              <a:rPr lang="de-DE" sz="2800" dirty="0">
                <a:latin typeface="+mj-lt"/>
              </a:rPr>
              <a:t>The 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PMP „The Future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Cyber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Security and AI“</a:t>
            </a:r>
            <a:b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	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9712"/>
            <a:ext cx="8206680" cy="4208885"/>
          </a:xfrm>
        </p:spPr>
        <p:txBody>
          <a:bodyPr/>
          <a:lstStyle/>
          <a:p>
            <a:pPr marL="0" indent="0">
              <a:buNone/>
            </a:pPr>
            <a:r>
              <a:rPr lang="en-GB" altLang="de-DE" sz="2000" b="1" dirty="0">
                <a:solidFill>
                  <a:schemeClr val="tx2"/>
                </a:solidFill>
                <a:latin typeface="+mn-lt"/>
              </a:rPr>
              <a:t> </a:t>
            </a:r>
            <a:endParaRPr lang="de-DE" altLang="de-DE" sz="2000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de-DE" altLang="de-DE" dirty="0">
                <a:solidFill>
                  <a:schemeClr val="tx2"/>
                </a:solidFill>
                <a:latin typeface="+mn-lt"/>
              </a:rPr>
              <a:t>	    …..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thanks</a:t>
            </a:r>
            <a:endParaRPr lang="de-DE" altLang="de-DE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de-DE" altLang="de-DE" dirty="0">
                <a:solidFill>
                  <a:schemeClr val="tx2"/>
                </a:solidFill>
                <a:latin typeface="+mn-lt"/>
              </a:rPr>
              <a:t>	-&gt; WFS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for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offering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this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great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opportunity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for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		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multidisciplinary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knowledge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exchange</a:t>
            </a:r>
            <a:endParaRPr lang="de-DE" altLang="de-DE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de-DE" altLang="de-DE" dirty="0">
                <a:solidFill>
                  <a:schemeClr val="tx2"/>
                </a:solidFill>
                <a:latin typeface="+mn-lt"/>
              </a:rPr>
              <a:t>	-&gt; 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audience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in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Plenary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session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for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the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		intensive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discussion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and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fruitful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feedback</a:t>
            </a:r>
            <a:endParaRPr lang="en-GB" altLang="de-DE" dirty="0">
              <a:solidFill>
                <a:schemeClr val="tx2"/>
              </a:solidFill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1809436715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12776"/>
            <a:ext cx="7772400" cy="566936"/>
          </a:xfrm>
        </p:spPr>
        <p:txBody>
          <a:bodyPr/>
          <a:lstStyle/>
          <a:p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PMP „Future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Cyber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Security and AI“ – </a:t>
            </a:r>
            <a:b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Activities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2024 - 2025</a:t>
            </a:r>
            <a:b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	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4784"/>
            <a:ext cx="8206680" cy="4703813"/>
          </a:xfrm>
        </p:spPr>
        <p:txBody>
          <a:bodyPr/>
          <a:lstStyle/>
          <a:p>
            <a:pPr marL="0" indent="0">
              <a:buNone/>
            </a:pPr>
            <a:r>
              <a:rPr lang="en-GB" altLang="de-DE" sz="2000" b="1" dirty="0">
                <a:solidFill>
                  <a:schemeClr val="tx2"/>
                </a:solidFill>
                <a:latin typeface="+mn-lt"/>
              </a:rPr>
              <a:t> </a:t>
            </a:r>
            <a:endParaRPr lang="de-DE" altLang="de-DE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de-DE" altLang="de-DE" dirty="0">
                <a:solidFill>
                  <a:schemeClr val="tx2"/>
                </a:solidFill>
                <a:latin typeface="+mn-lt"/>
              </a:rPr>
              <a:t>	* 6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Planning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(Zoom)-meetings</a:t>
            </a:r>
          </a:p>
          <a:p>
            <a:pPr marL="0" indent="0">
              <a:buNone/>
            </a:pPr>
            <a:r>
              <a:rPr lang="de-DE" altLang="de-DE" dirty="0">
                <a:solidFill>
                  <a:schemeClr val="tx2"/>
                </a:solidFill>
                <a:latin typeface="+mn-lt"/>
              </a:rPr>
              <a:t>	</a:t>
            </a:r>
            <a:r>
              <a:rPr lang="de-DE" altLang="de-DE" sz="2800" dirty="0">
                <a:solidFill>
                  <a:schemeClr val="tx2"/>
                </a:solidFill>
                <a:latin typeface="+mn-lt"/>
              </a:rPr>
              <a:t>* </a:t>
            </a:r>
            <a:r>
              <a:rPr lang="de-DE" altLang="de-DE" sz="2800" dirty="0" err="1">
                <a:solidFill>
                  <a:schemeClr val="tx2"/>
                </a:solidFill>
                <a:latin typeface="+mn-lt"/>
              </a:rPr>
              <a:t>Contribution</a:t>
            </a:r>
            <a:r>
              <a:rPr lang="de-DE" altLang="de-DE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dirty="0" err="1">
                <a:solidFill>
                  <a:schemeClr val="tx2"/>
                </a:solidFill>
                <a:latin typeface="+mn-lt"/>
              </a:rPr>
              <a:t>to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2800" dirty="0">
                <a:latin typeface="+mn-lt"/>
              </a:rPr>
              <a:t>Executive Summary </a:t>
            </a:r>
            <a:r>
              <a:rPr lang="de-DE" sz="2800" dirty="0" err="1">
                <a:latin typeface="+mn-lt"/>
              </a:rPr>
              <a:t>of</a:t>
            </a:r>
            <a:r>
              <a:rPr lang="de-DE" sz="2800" dirty="0">
                <a:latin typeface="+mn-lt"/>
              </a:rPr>
              <a:t> </a:t>
            </a:r>
            <a:r>
              <a:rPr lang="de-DE" sz="2800" dirty="0" err="1">
                <a:latin typeface="+mn-lt"/>
              </a:rPr>
              <a:t>the</a:t>
            </a:r>
            <a:r>
              <a:rPr lang="de-DE" sz="2800" dirty="0">
                <a:latin typeface="+mn-lt"/>
              </a:rPr>
              <a:t> 	   </a:t>
            </a:r>
            <a:r>
              <a:rPr lang="en-US" sz="2800" dirty="0">
                <a:latin typeface="+mn-lt"/>
              </a:rPr>
              <a:t>56</a:t>
            </a:r>
            <a:r>
              <a:rPr lang="en-US" sz="2800" baseline="30000" dirty="0">
                <a:latin typeface="+mn-lt"/>
              </a:rPr>
              <a:t>th</a:t>
            </a:r>
            <a:r>
              <a:rPr lang="en-US" sz="2800" dirty="0">
                <a:latin typeface="+mn-lt"/>
              </a:rPr>
              <a:t> Session of the International Seminars 		   on Planetary Emergencies</a:t>
            </a:r>
          </a:p>
          <a:p>
            <a:pPr marL="0" indent="0">
              <a:buNone/>
            </a:pPr>
            <a:r>
              <a:rPr lang="en-US" sz="2800" dirty="0">
                <a:latin typeface="+mn-lt"/>
              </a:rPr>
              <a:t>	* Planning </a:t>
            </a:r>
            <a:r>
              <a:rPr lang="en-US" sz="2800" dirty="0" err="1">
                <a:latin typeface="+mn-lt"/>
              </a:rPr>
              <a:t>Programme</a:t>
            </a:r>
            <a:r>
              <a:rPr lang="en-US" sz="2800" dirty="0">
                <a:latin typeface="+mn-lt"/>
              </a:rPr>
              <a:t>, Speakers etc. of the 		   EMFCSC International School “AI Technology 	   and  Law” 	</a:t>
            </a:r>
          </a:p>
          <a:p>
            <a:pPr marL="0" indent="0">
              <a:buNone/>
            </a:pPr>
            <a:r>
              <a:rPr lang="en-US" sz="2800" dirty="0">
                <a:latin typeface="+mn-lt"/>
              </a:rPr>
              <a:t>	* Planning Topics, Speakers for PMP-Meeting 	   and Plenary Session in August 2025</a:t>
            </a:r>
            <a:endParaRPr lang="de-DE" sz="2800" dirty="0">
              <a:latin typeface="+mn-lt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 dirty="0"/>
              <a:t>Axel Lehmann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365614297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052736"/>
            <a:ext cx="7772400" cy="926976"/>
          </a:xfrm>
        </p:spPr>
        <p:txBody>
          <a:bodyPr/>
          <a:lstStyle/>
          <a:p>
            <a:br>
              <a:rPr lang="de-DE" sz="2400" b="1" dirty="0">
                <a:latin typeface="+mj-lt"/>
              </a:rPr>
            </a:br>
            <a:br>
              <a:rPr lang="de-DE" sz="2400" b="1" dirty="0">
                <a:latin typeface="+mj-lt"/>
              </a:rPr>
            </a:br>
            <a:r>
              <a:rPr lang="de-DE" sz="2400" b="1" dirty="0">
                <a:latin typeface="+mj-lt"/>
              </a:rPr>
              <a:t>International School on „AI Technologies and Law“</a:t>
            </a:r>
            <a:br>
              <a:rPr lang="de-DE" dirty="0"/>
            </a:br>
            <a:br>
              <a:rPr lang="de-DE" dirty="0"/>
            </a:br>
            <a:br>
              <a:rPr lang="de-DE" sz="2400" dirty="0">
                <a:latin typeface="+mn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40768"/>
            <a:ext cx="8206680" cy="4847829"/>
          </a:xfrm>
        </p:spPr>
        <p:txBody>
          <a:bodyPr/>
          <a:lstStyle/>
          <a:p>
            <a:pPr marL="0" indent="0">
              <a:buNone/>
            </a:pPr>
            <a:r>
              <a:rPr lang="de-DE" sz="2400" dirty="0">
                <a:latin typeface="+mn-lt"/>
              </a:rPr>
              <a:t>PMP </a:t>
            </a:r>
            <a:r>
              <a:rPr lang="de-DE" sz="2400" dirty="0" err="1">
                <a:latin typeface="+mn-lt"/>
              </a:rPr>
              <a:t>Proposal</a:t>
            </a:r>
            <a:r>
              <a:rPr lang="de-DE" sz="2400" dirty="0">
                <a:latin typeface="+mn-lt"/>
              </a:rPr>
              <a:t>:</a:t>
            </a:r>
          </a:p>
          <a:p>
            <a:pPr marL="0" indent="0">
              <a:buNone/>
            </a:pPr>
            <a:r>
              <a:rPr lang="de-DE" sz="2400" dirty="0">
                <a:latin typeface="+mn-lt"/>
              </a:rPr>
              <a:t>	 </a:t>
            </a:r>
            <a:r>
              <a:rPr lang="de-DE" sz="2400" dirty="0" err="1">
                <a:latin typeface="+mn-lt"/>
              </a:rPr>
              <a:t>Accepted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by</a:t>
            </a:r>
            <a:r>
              <a:rPr lang="de-DE" sz="2400" dirty="0">
                <a:latin typeface="+mn-lt"/>
              </a:rPr>
              <a:t> EMFCSC:  </a:t>
            </a:r>
            <a:r>
              <a:rPr lang="de-DE" sz="2400" dirty="0" err="1">
                <a:latin typeface="+mn-lt"/>
              </a:rPr>
              <a:t>February</a:t>
            </a:r>
            <a:r>
              <a:rPr lang="de-DE" sz="2400" dirty="0">
                <a:latin typeface="+mn-lt"/>
              </a:rPr>
              <a:t> 27, 2025 </a:t>
            </a:r>
          </a:p>
          <a:p>
            <a:pPr marL="0" indent="0">
              <a:buNone/>
            </a:pPr>
            <a:r>
              <a:rPr lang="de-DE" sz="2400" dirty="0">
                <a:latin typeface="+mn-lt"/>
              </a:rPr>
              <a:t>	Co-</a:t>
            </a:r>
            <a:r>
              <a:rPr lang="de-DE" sz="2400" dirty="0" err="1">
                <a:latin typeface="+mn-lt"/>
              </a:rPr>
              <a:t>Directors</a:t>
            </a:r>
            <a:r>
              <a:rPr lang="de-DE" sz="2400" dirty="0">
                <a:latin typeface="+mn-lt"/>
              </a:rPr>
              <a:t>: </a:t>
            </a:r>
            <a:r>
              <a:rPr lang="de-DE" sz="2400" dirty="0" err="1">
                <a:latin typeface="+mn-lt"/>
              </a:rPr>
              <a:t>P.Duggal</a:t>
            </a:r>
            <a:r>
              <a:rPr lang="de-DE" sz="2400" dirty="0">
                <a:latin typeface="+mn-lt"/>
              </a:rPr>
              <a:t>, P.P. </a:t>
            </a:r>
            <a:r>
              <a:rPr lang="de-DE" sz="2400" dirty="0" err="1">
                <a:latin typeface="+mn-lt"/>
              </a:rPr>
              <a:t>Menchetti</a:t>
            </a:r>
            <a:r>
              <a:rPr lang="de-DE" sz="2400" dirty="0">
                <a:latin typeface="+mn-lt"/>
              </a:rPr>
              <a:t>, </a:t>
            </a:r>
            <a:r>
              <a:rPr lang="de-DE" sz="2400" dirty="0" err="1">
                <a:latin typeface="+mn-lt"/>
              </a:rPr>
              <a:t>A.Lehmann</a:t>
            </a:r>
            <a:endParaRPr lang="de-DE" sz="2400" dirty="0">
              <a:latin typeface="+mn-lt"/>
            </a:endParaRPr>
          </a:p>
          <a:p>
            <a:pPr marL="0" indent="0">
              <a:buNone/>
            </a:pPr>
            <a:r>
              <a:rPr lang="de-DE" sz="2400" dirty="0">
                <a:latin typeface="+mn-lt"/>
              </a:rPr>
              <a:t>Dates:   1st Course: April 27 </a:t>
            </a:r>
            <a:r>
              <a:rPr lang="de-DE" sz="2400" dirty="0" err="1">
                <a:latin typeface="+mn-lt"/>
              </a:rPr>
              <a:t>to</a:t>
            </a:r>
            <a:r>
              <a:rPr lang="de-DE" sz="2400" dirty="0">
                <a:latin typeface="+mn-lt"/>
              </a:rPr>
              <a:t> May 1, 2026;   </a:t>
            </a:r>
            <a:br>
              <a:rPr lang="de-DE" sz="2400" dirty="0">
                <a:latin typeface="+mn-lt"/>
              </a:rPr>
            </a:br>
            <a:r>
              <a:rPr lang="de-DE" sz="2400" dirty="0">
                <a:latin typeface="+mn-lt"/>
              </a:rPr>
              <a:t>	  2nd Course: September 1 </a:t>
            </a:r>
            <a:r>
              <a:rPr lang="de-DE" sz="2400" dirty="0" err="1">
                <a:latin typeface="+mn-lt"/>
              </a:rPr>
              <a:t>to</a:t>
            </a:r>
            <a:r>
              <a:rPr lang="de-DE" sz="2400" dirty="0">
                <a:latin typeface="+mn-lt"/>
              </a:rPr>
              <a:t> 6, 2026</a:t>
            </a:r>
          </a:p>
          <a:p>
            <a:pPr marL="0" indent="0">
              <a:buNone/>
            </a:pPr>
            <a:r>
              <a:rPr lang="de-DE" sz="2400" dirty="0">
                <a:latin typeface="+mn-lt"/>
              </a:rPr>
              <a:t>Course </a:t>
            </a:r>
            <a:r>
              <a:rPr lang="de-DE" sz="2400" dirty="0" err="1">
                <a:latin typeface="+mn-lt"/>
              </a:rPr>
              <a:t>Structure</a:t>
            </a:r>
            <a:r>
              <a:rPr lang="de-DE" sz="2400" dirty="0">
                <a:latin typeface="+mn-lt"/>
              </a:rPr>
              <a:t> / Modules</a:t>
            </a:r>
          </a:p>
          <a:p>
            <a:pPr marL="0" lvl="0" indent="0">
              <a:buNone/>
            </a:pPr>
            <a:r>
              <a:rPr lang="de-DE" sz="2400" dirty="0">
                <a:latin typeface="+mn-lt"/>
              </a:rPr>
              <a:t>	(1) AI Basics</a:t>
            </a:r>
          </a:p>
          <a:p>
            <a:pPr marL="0" lvl="0" indent="0">
              <a:buNone/>
            </a:pPr>
            <a:r>
              <a:rPr lang="de-DE" sz="2400" dirty="0">
                <a:latin typeface="+mn-lt"/>
              </a:rPr>
              <a:t>	(2) </a:t>
            </a:r>
            <a:r>
              <a:rPr lang="de-DE" sz="2400" dirty="0" err="1">
                <a:latin typeface="+mn-lt"/>
              </a:rPr>
              <a:t>Examples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of</a:t>
            </a:r>
            <a:r>
              <a:rPr lang="de-DE" sz="2400" dirty="0">
                <a:latin typeface="+mn-lt"/>
              </a:rPr>
              <a:t> AI Tools and </a:t>
            </a:r>
            <a:r>
              <a:rPr lang="de-DE" sz="2400" dirty="0" err="1">
                <a:latin typeface="+mn-lt"/>
              </a:rPr>
              <a:t>Applications</a:t>
            </a:r>
            <a:r>
              <a:rPr lang="de-DE" sz="2400" dirty="0">
                <a:latin typeface="+mn-lt"/>
              </a:rPr>
              <a:t> </a:t>
            </a:r>
          </a:p>
          <a:p>
            <a:pPr marL="0" lvl="0" indent="0">
              <a:buNone/>
            </a:pPr>
            <a:r>
              <a:rPr lang="de-DE" sz="2400" dirty="0">
                <a:latin typeface="+mn-lt"/>
              </a:rPr>
              <a:t>	(3) </a:t>
            </a:r>
            <a:r>
              <a:rPr lang="de-DE" sz="2400" dirty="0" err="1">
                <a:latin typeface="+mn-lt"/>
              </a:rPr>
              <a:t>Governance</a:t>
            </a:r>
            <a:r>
              <a:rPr lang="de-DE" sz="2400" dirty="0">
                <a:latin typeface="+mn-lt"/>
              </a:rPr>
              <a:t>, </a:t>
            </a:r>
            <a:r>
              <a:rPr lang="de-DE" sz="2400" dirty="0" err="1">
                <a:latin typeface="+mn-lt"/>
              </a:rPr>
              <a:t>Regulatory</a:t>
            </a:r>
            <a:r>
              <a:rPr lang="de-DE" sz="2400" dirty="0">
                <a:latin typeface="+mn-lt"/>
              </a:rPr>
              <a:t> and Legal </a:t>
            </a:r>
            <a:r>
              <a:rPr lang="de-DE" sz="2400" dirty="0" err="1">
                <a:latin typeface="+mn-lt"/>
              </a:rPr>
              <a:t>issues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related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to</a:t>
            </a:r>
            <a:r>
              <a:rPr lang="de-DE" sz="2400" dirty="0">
                <a:latin typeface="+mn-lt"/>
              </a:rPr>
              <a:t> AI</a:t>
            </a:r>
          </a:p>
          <a:p>
            <a:pPr marL="0" lvl="0" indent="0">
              <a:buNone/>
            </a:pPr>
            <a:r>
              <a:rPr lang="de-DE" sz="2400" dirty="0">
                <a:latin typeface="+mn-lt"/>
              </a:rPr>
              <a:t>	(4) Cybersecurity </a:t>
            </a:r>
            <a:r>
              <a:rPr lang="de-DE" sz="2400" dirty="0" err="1">
                <a:latin typeface="+mn-lt"/>
              </a:rPr>
              <a:t>related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to</a:t>
            </a:r>
            <a:r>
              <a:rPr lang="de-DE" sz="2400" dirty="0">
                <a:latin typeface="+mn-lt"/>
              </a:rPr>
              <a:t> AI</a:t>
            </a:r>
          </a:p>
          <a:p>
            <a:pPr marL="0" lvl="0" indent="0">
              <a:buNone/>
            </a:pPr>
            <a:r>
              <a:rPr lang="de-DE" sz="2400" dirty="0">
                <a:latin typeface="+mn-lt"/>
              </a:rPr>
              <a:t>	(5) </a:t>
            </a:r>
            <a:r>
              <a:rPr lang="de-DE" sz="2400" dirty="0" err="1">
                <a:latin typeface="+mn-lt"/>
              </a:rPr>
              <a:t>Ethical</a:t>
            </a:r>
            <a:r>
              <a:rPr lang="de-DE" sz="2400" dirty="0">
                <a:latin typeface="+mn-lt"/>
              </a:rPr>
              <a:t> and </a:t>
            </a:r>
            <a:r>
              <a:rPr lang="de-DE" sz="2400" dirty="0" err="1">
                <a:latin typeface="+mn-lt"/>
              </a:rPr>
              <a:t>Social</a:t>
            </a:r>
            <a:r>
              <a:rPr lang="de-DE" sz="2400" dirty="0">
                <a:latin typeface="+mn-lt"/>
              </a:rPr>
              <a:t> </a:t>
            </a:r>
            <a:r>
              <a:rPr lang="de-DE" sz="2400" dirty="0" err="1">
                <a:latin typeface="+mn-lt"/>
              </a:rPr>
              <a:t>Implications</a:t>
            </a:r>
            <a:endParaRPr lang="de-DE" sz="2400" dirty="0">
              <a:latin typeface="+mn-lt"/>
            </a:endParaRPr>
          </a:p>
          <a:p>
            <a:pPr marL="0" indent="0">
              <a:buNone/>
            </a:pPr>
            <a:endParaRPr lang="de-DE" sz="2400" dirty="0">
              <a:latin typeface="+mn-lt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 dirty="0"/>
              <a:t>Axel Lehmann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1063149809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12776"/>
            <a:ext cx="7772400" cy="566936"/>
          </a:xfrm>
        </p:spPr>
        <p:txBody>
          <a:bodyPr/>
          <a:lstStyle/>
          <a:p>
            <a:br>
              <a:rPr lang="de-DE" sz="2400" b="1" dirty="0">
                <a:latin typeface="+mj-lt"/>
              </a:rPr>
            </a:br>
            <a:br>
              <a:rPr lang="de-DE" sz="2400" b="1" dirty="0">
                <a:latin typeface="+mj-lt"/>
              </a:rPr>
            </a:br>
            <a:r>
              <a:rPr lang="en-US" sz="2400" b="1" dirty="0">
                <a:latin typeface="+mj-lt"/>
              </a:rPr>
              <a:t>PMP “Future of Cybersecurity and AI”</a:t>
            </a:r>
            <a:br>
              <a:rPr lang="de-DE" sz="2400" dirty="0">
                <a:latin typeface="+mj-lt"/>
              </a:rPr>
            </a:br>
            <a:br>
              <a:rPr lang="de-DE" sz="2400" dirty="0">
                <a:latin typeface="+mj-lt"/>
              </a:rPr>
            </a:br>
            <a:br>
              <a:rPr lang="de-DE" dirty="0"/>
            </a:br>
            <a:br>
              <a:rPr lang="de-DE" sz="2400" dirty="0">
                <a:latin typeface="+mn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929779"/>
            <a:ext cx="8712968" cy="4775821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+mn-lt"/>
              </a:rPr>
              <a:t>Major Agenda Topics </a:t>
            </a:r>
            <a:r>
              <a:rPr lang="en-US" sz="2400" b="1" i="1" dirty="0">
                <a:latin typeface="+mn-lt"/>
              </a:rPr>
              <a:t>(Meeting on August 8</a:t>
            </a:r>
            <a:r>
              <a:rPr lang="en-US" sz="2400" b="1" i="1" baseline="30000" dirty="0">
                <a:latin typeface="+mn-lt"/>
              </a:rPr>
              <a:t>th</a:t>
            </a:r>
            <a:r>
              <a:rPr lang="en-US" sz="2400" b="1" i="1" dirty="0">
                <a:latin typeface="+mn-lt"/>
              </a:rPr>
              <a:t>):</a:t>
            </a:r>
            <a:r>
              <a:rPr lang="en-US" sz="2400" i="1" dirty="0">
                <a:latin typeface="+mn-lt"/>
              </a:rPr>
              <a:t>	</a:t>
            </a:r>
          </a:p>
          <a:p>
            <a:pPr lvl="0"/>
            <a:r>
              <a:rPr lang="en-US" sz="2400" u="sng" dirty="0">
                <a:latin typeface="+mn-lt"/>
              </a:rPr>
              <a:t> Presentations:</a:t>
            </a:r>
            <a:endParaRPr lang="de-DE" sz="2400" u="sng" dirty="0">
              <a:latin typeface="+mn-lt"/>
            </a:endParaRPr>
          </a:p>
          <a:p>
            <a:pPr marL="0" lvl="0" indent="0">
              <a:buNone/>
            </a:pPr>
            <a:r>
              <a:rPr lang="en-US" sz="2400" dirty="0">
                <a:latin typeface="+mn-lt"/>
              </a:rPr>
              <a:t>      - “Quantum Cryptography and Cybersecurity”, Charles Bennett</a:t>
            </a:r>
            <a:r>
              <a:rPr lang="de-DE" sz="2400" dirty="0">
                <a:latin typeface="+mn-lt"/>
              </a:rPr>
              <a:t> </a:t>
            </a:r>
          </a:p>
          <a:p>
            <a:pPr marL="0" lvl="0" indent="0">
              <a:buNone/>
            </a:pPr>
            <a:r>
              <a:rPr lang="en-US" sz="2400" dirty="0">
                <a:latin typeface="+mn-lt"/>
              </a:rPr>
              <a:t>      - “AI Risks - from geopolitical, economical, societal point of 	view”, Simon Greenman </a:t>
            </a:r>
            <a:endParaRPr lang="de-DE" sz="2400" dirty="0">
              <a:latin typeface="+mn-lt"/>
            </a:endParaRPr>
          </a:p>
          <a:p>
            <a:pPr marL="0" lvl="0" indent="0">
              <a:buNone/>
            </a:pPr>
            <a:r>
              <a:rPr lang="en-US" sz="2400" dirty="0">
                <a:latin typeface="+mn-lt"/>
              </a:rPr>
              <a:t>      - “AI Technology for Global Peace and Science 	Diplomacy”, 	Daniele </a:t>
            </a:r>
            <a:r>
              <a:rPr lang="en-US" sz="2400" dirty="0" err="1">
                <a:latin typeface="+mn-lt"/>
              </a:rPr>
              <a:t>Pulcini</a:t>
            </a:r>
            <a:endParaRPr lang="de-DE" sz="2400" dirty="0">
              <a:latin typeface="+mn-lt"/>
            </a:endParaRPr>
          </a:p>
          <a:p>
            <a:pPr marL="0" lvl="0" indent="0">
              <a:buNone/>
            </a:pPr>
            <a:r>
              <a:rPr lang="en-US" sz="2400" dirty="0">
                <a:latin typeface="+mn-lt"/>
              </a:rPr>
              <a:t>      - “Application of AI in Building Smart and Resilient Cities”, 	</a:t>
            </a:r>
            <a:r>
              <a:rPr lang="en-US" sz="2400" dirty="0" err="1">
                <a:latin typeface="+mn-lt"/>
              </a:rPr>
              <a:t>Shaika</a:t>
            </a:r>
            <a:r>
              <a:rPr lang="en-US" sz="2400" dirty="0">
                <a:latin typeface="+mn-lt"/>
              </a:rPr>
              <a:t> Al-Sanad  </a:t>
            </a:r>
            <a:endParaRPr lang="de-DE" sz="2400" dirty="0">
              <a:latin typeface="+mn-lt"/>
            </a:endParaRPr>
          </a:p>
          <a:p>
            <a:pPr marL="0" indent="0">
              <a:buNone/>
            </a:pPr>
            <a:endParaRPr lang="de-DE" sz="2400" dirty="0">
              <a:latin typeface="+mn-lt"/>
            </a:endParaRPr>
          </a:p>
          <a:p>
            <a:pPr marL="0" indent="0">
              <a:buNone/>
            </a:pPr>
            <a:endParaRPr lang="de-DE" sz="2400" dirty="0">
              <a:latin typeface="+mn-lt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 dirty="0"/>
              <a:t>Axel Lehmann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2452609511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12776"/>
            <a:ext cx="7772400" cy="566936"/>
          </a:xfrm>
        </p:spPr>
        <p:txBody>
          <a:bodyPr/>
          <a:lstStyle/>
          <a:p>
            <a:br>
              <a:rPr lang="de-DE" sz="2400" b="1" dirty="0">
                <a:latin typeface="+mj-lt"/>
              </a:rPr>
            </a:br>
            <a:br>
              <a:rPr lang="de-DE" sz="2400" b="1" dirty="0">
                <a:latin typeface="+mj-lt"/>
              </a:rPr>
            </a:br>
            <a:r>
              <a:rPr lang="en-US" sz="2400" b="1" dirty="0">
                <a:latin typeface="+mj-lt"/>
              </a:rPr>
              <a:t>PMP “Future of Cybersecurity and AI”</a:t>
            </a:r>
            <a:br>
              <a:rPr lang="de-DE" sz="2400" dirty="0">
                <a:latin typeface="+mj-lt"/>
              </a:rPr>
            </a:br>
            <a:br>
              <a:rPr lang="de-DE" sz="2400" dirty="0">
                <a:latin typeface="+mj-lt"/>
              </a:rPr>
            </a:br>
            <a:br>
              <a:rPr lang="de-DE" dirty="0"/>
            </a:br>
            <a:br>
              <a:rPr lang="de-DE" sz="2400" dirty="0">
                <a:latin typeface="+mn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12776"/>
            <a:ext cx="8712968" cy="4775821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latin typeface="+mn-lt"/>
              </a:rPr>
              <a:t>Major Agenda Topics </a:t>
            </a:r>
            <a:r>
              <a:rPr lang="en-US" sz="2400" b="1" i="1" dirty="0">
                <a:latin typeface="+mn-lt"/>
              </a:rPr>
              <a:t>(Meeting on August 8</a:t>
            </a:r>
            <a:r>
              <a:rPr lang="en-US" sz="2400" b="1" i="1" baseline="30000" dirty="0">
                <a:latin typeface="+mn-lt"/>
              </a:rPr>
              <a:t>t</a:t>
            </a:r>
            <a:r>
              <a:rPr lang="en-US" sz="2400" b="1" i="1" dirty="0">
                <a:latin typeface="+mn-lt"/>
              </a:rPr>
              <a:t>):</a:t>
            </a:r>
            <a:r>
              <a:rPr lang="en-US" sz="2400" i="1" dirty="0">
                <a:latin typeface="+mn-lt"/>
              </a:rPr>
              <a:t>	</a:t>
            </a:r>
            <a:endParaRPr lang="de-DE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International School on “AI Technologies and Law” :</a:t>
            </a:r>
          </a:p>
          <a:p>
            <a:pPr marL="0" indent="0">
              <a:buNone/>
            </a:pPr>
            <a:r>
              <a:rPr lang="en-US" sz="2400" dirty="0">
                <a:latin typeface="+mn-lt"/>
              </a:rPr>
              <a:t>	- Status report</a:t>
            </a:r>
          </a:p>
          <a:p>
            <a:pPr marL="0" indent="0">
              <a:buNone/>
            </a:pPr>
            <a:r>
              <a:rPr lang="en-US" sz="2400" dirty="0">
                <a:latin typeface="+mn-lt"/>
              </a:rPr>
              <a:t>	- Planning process for the first 2 Courses to be held in April 	and September 2026 (milestones, potential speakers, etc.)</a:t>
            </a:r>
          </a:p>
          <a:p>
            <a:pPr marL="0" indent="0">
              <a:buNone/>
            </a:pPr>
            <a:endParaRPr lang="de-DE" sz="2400" dirty="0">
              <a:latin typeface="+mn-lt"/>
            </a:endParaRPr>
          </a:p>
          <a:p>
            <a:r>
              <a:rPr lang="en-US" sz="2400" u="sng" dirty="0">
                <a:latin typeface="+mn-lt"/>
              </a:rPr>
              <a:t>Joined PMP-Meeting with PMP “Mitigation of Catastrophic Risks”:</a:t>
            </a:r>
            <a:endParaRPr lang="de-DE" sz="2400" u="sng" dirty="0">
              <a:latin typeface="+mn-lt"/>
            </a:endParaRPr>
          </a:p>
          <a:p>
            <a:pPr marL="0" indent="0">
              <a:buNone/>
            </a:pPr>
            <a:r>
              <a:rPr lang="de-DE" sz="2400" dirty="0">
                <a:latin typeface="+mn-lt"/>
              </a:rPr>
              <a:t>      - </a:t>
            </a:r>
            <a:r>
              <a:rPr lang="en-US" sz="2400" dirty="0">
                <a:latin typeface="+mn-lt"/>
              </a:rPr>
              <a:t>“The use of AI Tools in Arms Control”, John </a:t>
            </a:r>
            <a:r>
              <a:rPr lang="en-US" sz="2400" dirty="0" err="1">
                <a:latin typeface="+mn-lt"/>
              </a:rPr>
              <a:t>Organak</a:t>
            </a:r>
            <a:r>
              <a:rPr lang="en-US" sz="2400" dirty="0">
                <a:latin typeface="+mn-lt"/>
              </a:rPr>
              <a:t> / William 	Barletta,</a:t>
            </a:r>
            <a:endParaRPr lang="de-DE" sz="2400" dirty="0">
              <a:latin typeface="+mn-lt"/>
            </a:endParaRPr>
          </a:p>
          <a:p>
            <a:pPr marL="0" indent="0">
              <a:buNone/>
            </a:pPr>
            <a:r>
              <a:rPr lang="en-US" sz="2400" dirty="0">
                <a:latin typeface="+mn-lt"/>
              </a:rPr>
              <a:t>      - “The Ethical Use of AI in Negotiations”, Anna </a:t>
            </a:r>
            <a:r>
              <a:rPr lang="en-US" sz="2400" dirty="0" err="1">
                <a:latin typeface="+mn-lt"/>
              </a:rPr>
              <a:t>Pouliou</a:t>
            </a:r>
            <a:r>
              <a:rPr lang="en-US" sz="2400" dirty="0">
                <a:latin typeface="+mn-lt"/>
              </a:rPr>
              <a:t> </a:t>
            </a:r>
            <a:endParaRPr lang="de-DE" sz="2400" dirty="0">
              <a:latin typeface="+mn-lt"/>
            </a:endParaRPr>
          </a:p>
          <a:p>
            <a:pPr marL="0" indent="0">
              <a:buNone/>
            </a:pPr>
            <a:endParaRPr lang="de-DE" sz="2400" dirty="0">
              <a:latin typeface="+mn-lt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 dirty="0"/>
              <a:t>Axel Lehmann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13, 2024</a:t>
            </a:r>
          </a:p>
        </p:txBody>
      </p:sp>
    </p:spTree>
    <p:extLst>
      <p:ext uri="{BB962C8B-B14F-4D97-AF65-F5344CB8AC3E}">
        <p14:creationId xmlns:p14="http://schemas.microsoft.com/office/powerpoint/2010/main" val="382624200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20688"/>
            <a:ext cx="7772400" cy="1359024"/>
          </a:xfrm>
        </p:spPr>
        <p:txBody>
          <a:bodyPr/>
          <a:lstStyle/>
          <a:p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80728"/>
            <a:ext cx="8206680" cy="5207869"/>
          </a:xfrm>
        </p:spPr>
        <p:txBody>
          <a:bodyPr/>
          <a:lstStyle/>
          <a:p>
            <a:pPr marL="0" indent="0">
              <a:buNone/>
            </a:pPr>
            <a:r>
              <a:rPr lang="en-GB" altLang="de-DE" sz="20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GB" altLang="de-DE" sz="2000" dirty="0">
                <a:solidFill>
                  <a:schemeClr val="tx2"/>
                </a:solidFill>
                <a:latin typeface="+mn-lt"/>
              </a:rPr>
              <a:t>Presentations at the 2025 Plenary </a:t>
            </a:r>
            <a:r>
              <a:rPr lang="de-DE" sz="2000" dirty="0">
                <a:latin typeface="+mn-lt"/>
              </a:rPr>
              <a:t>Session on Planetary </a:t>
            </a:r>
            <a:r>
              <a:rPr lang="de-DE" sz="2000" dirty="0" err="1">
                <a:latin typeface="+mn-lt"/>
              </a:rPr>
              <a:t>Emergencies</a:t>
            </a:r>
            <a:r>
              <a:rPr lang="de-DE" sz="2000" dirty="0">
                <a:latin typeface="+mn-lt"/>
              </a:rPr>
              <a:t>:</a:t>
            </a:r>
            <a:endParaRPr lang="de-DE" sz="2000" b="1" dirty="0">
              <a:latin typeface="+mn-lt"/>
            </a:endParaRPr>
          </a:p>
          <a:p>
            <a:r>
              <a:rPr lang="de-DE" sz="1600" dirty="0">
                <a:latin typeface="+mn-lt"/>
              </a:rPr>
              <a:t>Charles Bennett</a:t>
            </a:r>
            <a:r>
              <a:rPr lang="de-DE" sz="1600" i="1" dirty="0">
                <a:latin typeface="+mn-lt"/>
              </a:rPr>
              <a:t>: </a:t>
            </a:r>
            <a:endParaRPr lang="de-DE" sz="1600" dirty="0">
              <a:latin typeface="+mn-lt"/>
            </a:endParaRPr>
          </a:p>
          <a:p>
            <a:pPr marL="0" indent="0">
              <a:buNone/>
            </a:pPr>
            <a:r>
              <a:rPr lang="de-DE" sz="1600" i="1" dirty="0">
                <a:latin typeface="+mn-lt"/>
              </a:rPr>
              <a:t>      </a:t>
            </a:r>
            <a:r>
              <a:rPr lang="de-DE" sz="1600" b="1" i="1" dirty="0">
                <a:latin typeface="+mn-lt"/>
              </a:rPr>
              <a:t>Quantum </a:t>
            </a:r>
            <a:r>
              <a:rPr lang="de-DE" sz="1600" b="1" i="1" dirty="0" err="1">
                <a:latin typeface="+mn-lt"/>
              </a:rPr>
              <a:t>cryptography</a:t>
            </a:r>
            <a:r>
              <a:rPr lang="de-DE" sz="1600" b="1" i="1" dirty="0">
                <a:latin typeface="+mn-lt"/>
              </a:rPr>
              <a:t> and </a:t>
            </a:r>
            <a:r>
              <a:rPr lang="de-DE" sz="1600" b="1" i="1" dirty="0" err="1">
                <a:latin typeface="+mn-lt"/>
              </a:rPr>
              <a:t>cybersecurity</a:t>
            </a:r>
            <a:endParaRPr lang="de-DE" sz="1600" b="1" dirty="0">
              <a:latin typeface="+mn-lt"/>
            </a:endParaRPr>
          </a:p>
          <a:p>
            <a:r>
              <a:rPr lang="de-DE" sz="1600" dirty="0">
                <a:latin typeface="+mn-lt"/>
              </a:rPr>
              <a:t>Simon </a:t>
            </a:r>
            <a:r>
              <a:rPr lang="de-DE" sz="1600" dirty="0" err="1">
                <a:latin typeface="+mn-lt"/>
              </a:rPr>
              <a:t>Greenman</a:t>
            </a:r>
            <a:r>
              <a:rPr lang="de-DE" sz="1600" dirty="0">
                <a:latin typeface="+mn-lt"/>
              </a:rPr>
              <a:t>: </a:t>
            </a:r>
          </a:p>
          <a:p>
            <a:pPr marL="0" indent="0">
              <a:buNone/>
            </a:pPr>
            <a:r>
              <a:rPr lang="de-DE" sz="1600" i="1" dirty="0">
                <a:latin typeface="+mn-lt"/>
              </a:rPr>
              <a:t>       </a:t>
            </a:r>
            <a:r>
              <a:rPr lang="de-DE" sz="1600" b="1" i="1" dirty="0">
                <a:latin typeface="+mn-lt"/>
              </a:rPr>
              <a:t>AI and generative AI </a:t>
            </a:r>
            <a:r>
              <a:rPr lang="de-DE" sz="1600" b="1" i="1" dirty="0" err="1">
                <a:latin typeface="+mn-lt"/>
              </a:rPr>
              <a:t>from</a:t>
            </a:r>
            <a:r>
              <a:rPr lang="de-DE" sz="1600" b="1" i="1" dirty="0">
                <a:latin typeface="+mn-lt"/>
              </a:rPr>
              <a:t> a </a:t>
            </a:r>
            <a:r>
              <a:rPr lang="de-DE" sz="1600" b="1" i="1" dirty="0" err="1">
                <a:latin typeface="+mn-lt"/>
              </a:rPr>
              <a:t>technological</a:t>
            </a:r>
            <a:r>
              <a:rPr lang="de-DE" sz="1600" b="1" i="1" dirty="0">
                <a:latin typeface="+mn-lt"/>
              </a:rPr>
              <a:t> and </a:t>
            </a:r>
            <a:r>
              <a:rPr lang="de-DE" sz="1600" b="1" i="1" dirty="0" err="1">
                <a:latin typeface="+mn-lt"/>
              </a:rPr>
              <a:t>capability</a:t>
            </a:r>
            <a:r>
              <a:rPr lang="de-DE" sz="1600" b="1" i="1" dirty="0">
                <a:latin typeface="+mn-lt"/>
              </a:rPr>
              <a:t> </a:t>
            </a:r>
            <a:r>
              <a:rPr lang="de-DE" sz="1600" b="1" i="1" dirty="0" err="1">
                <a:latin typeface="+mn-lt"/>
              </a:rPr>
              <a:t>perspective</a:t>
            </a:r>
            <a:endParaRPr lang="de-DE" sz="1600" b="1" dirty="0">
              <a:latin typeface="+mn-lt"/>
            </a:endParaRPr>
          </a:p>
          <a:p>
            <a:r>
              <a:rPr lang="de-DE" sz="1600" dirty="0">
                <a:latin typeface="+mn-lt"/>
              </a:rPr>
              <a:t>Alex </a:t>
            </a:r>
            <a:r>
              <a:rPr lang="de-DE" sz="1600" dirty="0" err="1">
                <a:latin typeface="+mn-lt"/>
              </a:rPr>
              <a:t>Ntoko</a:t>
            </a:r>
            <a:r>
              <a:rPr lang="de-DE" sz="1600" dirty="0">
                <a:latin typeface="+mn-lt"/>
              </a:rPr>
              <a:t>:</a:t>
            </a:r>
          </a:p>
          <a:p>
            <a:pPr marL="0" indent="0">
              <a:buNone/>
            </a:pPr>
            <a:r>
              <a:rPr lang="de-DE" sz="1600" b="1" i="1" dirty="0">
                <a:latin typeface="+mn-lt"/>
              </a:rPr>
              <a:t>       Data,</a:t>
            </a:r>
            <a:r>
              <a:rPr lang="de-DE" sz="1600" b="1" dirty="0">
                <a:latin typeface="+mn-lt"/>
              </a:rPr>
              <a:t> </a:t>
            </a:r>
            <a:r>
              <a:rPr lang="de-DE" sz="1600" b="1" i="1" dirty="0">
                <a:latin typeface="+mn-lt"/>
              </a:rPr>
              <a:t>AI, and </a:t>
            </a:r>
            <a:r>
              <a:rPr lang="de-DE" sz="1600" b="1" i="1" dirty="0" err="1">
                <a:latin typeface="+mn-lt"/>
              </a:rPr>
              <a:t>knowledge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robots</a:t>
            </a:r>
            <a:r>
              <a:rPr lang="de-DE" sz="1600" b="1" i="1" dirty="0">
                <a:latin typeface="+mn-lt"/>
              </a:rPr>
              <a:t>: </a:t>
            </a:r>
            <a:r>
              <a:rPr lang="de-DE" sz="1600" b="1" i="1" dirty="0" err="1">
                <a:latin typeface="+mn-lt"/>
              </a:rPr>
              <a:t>enhancing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performance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through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synergy</a:t>
            </a:r>
            <a:endParaRPr lang="de-DE" sz="1600" b="1" dirty="0">
              <a:latin typeface="+mn-lt"/>
            </a:endParaRPr>
          </a:p>
          <a:p>
            <a:r>
              <a:rPr lang="de-DE" sz="1600" dirty="0">
                <a:latin typeface="+mn-lt"/>
              </a:rPr>
              <a:t>Anna </a:t>
            </a:r>
            <a:r>
              <a:rPr lang="de-DE" sz="1600" dirty="0" err="1">
                <a:latin typeface="+mn-lt"/>
              </a:rPr>
              <a:t>Pouliou</a:t>
            </a:r>
            <a:r>
              <a:rPr lang="de-DE" sz="1600" dirty="0">
                <a:latin typeface="+mn-lt"/>
              </a:rPr>
              <a:t>: </a:t>
            </a:r>
          </a:p>
          <a:p>
            <a:pPr marL="0" indent="0">
              <a:buNone/>
            </a:pPr>
            <a:r>
              <a:rPr lang="de-DE" sz="1600" i="1" dirty="0">
                <a:latin typeface="+mn-lt"/>
              </a:rPr>
              <a:t>       </a:t>
            </a:r>
            <a:r>
              <a:rPr lang="de-DE" sz="1600" b="1" i="1" dirty="0">
                <a:latin typeface="+mn-lt"/>
              </a:rPr>
              <a:t>Global </a:t>
            </a:r>
            <a:r>
              <a:rPr lang="de-DE" sz="1600" b="1" i="1" dirty="0" err="1">
                <a:latin typeface="+mn-lt"/>
              </a:rPr>
              <a:t>political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tensions</a:t>
            </a:r>
            <a:r>
              <a:rPr lang="de-DE" sz="1600" b="1" i="1" dirty="0">
                <a:latin typeface="+mn-lt"/>
              </a:rPr>
              <a:t> and </a:t>
            </a:r>
            <a:r>
              <a:rPr lang="de-DE" sz="1600" b="1" i="1" dirty="0" err="1">
                <a:latin typeface="+mn-lt"/>
              </a:rPr>
              <a:t>the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future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of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the</a:t>
            </a:r>
            <a:r>
              <a:rPr lang="de-DE" sz="1600" b="1" i="1" dirty="0">
                <a:latin typeface="+mn-lt"/>
              </a:rPr>
              <a:t> AI </a:t>
            </a:r>
            <a:r>
              <a:rPr lang="de-DE" sz="1600" b="1" i="1" dirty="0" err="1">
                <a:latin typeface="+mn-lt"/>
              </a:rPr>
              <a:t>regulatory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framework</a:t>
            </a:r>
            <a:endParaRPr lang="de-DE" sz="1600" b="1" dirty="0">
              <a:latin typeface="+mn-lt"/>
            </a:endParaRPr>
          </a:p>
          <a:p>
            <a:r>
              <a:rPr lang="de-DE" sz="1600" dirty="0" err="1">
                <a:latin typeface="+mn-lt"/>
              </a:rPr>
              <a:t>Shaika</a:t>
            </a:r>
            <a:r>
              <a:rPr lang="de-DE" sz="1600" dirty="0">
                <a:latin typeface="+mn-lt"/>
              </a:rPr>
              <a:t> Al-</a:t>
            </a:r>
            <a:r>
              <a:rPr lang="de-DE" sz="1600" dirty="0" err="1">
                <a:latin typeface="+mn-lt"/>
              </a:rPr>
              <a:t>Sanad</a:t>
            </a:r>
            <a:r>
              <a:rPr lang="de-DE" sz="1600" dirty="0">
                <a:latin typeface="+mn-lt"/>
              </a:rPr>
              <a:t>: </a:t>
            </a:r>
          </a:p>
          <a:p>
            <a:pPr marL="0" indent="0">
              <a:buNone/>
            </a:pPr>
            <a:r>
              <a:rPr lang="de-DE" sz="1600" i="1" dirty="0">
                <a:latin typeface="+mn-lt"/>
              </a:rPr>
              <a:t>       </a:t>
            </a:r>
            <a:r>
              <a:rPr lang="de-DE" sz="1600" b="1" i="1" dirty="0">
                <a:latin typeface="+mn-lt"/>
              </a:rPr>
              <a:t>Cybersecurity </a:t>
            </a:r>
            <a:r>
              <a:rPr lang="de-DE" sz="1600" b="1" i="1" dirty="0" err="1">
                <a:latin typeface="+mn-lt"/>
              </a:rPr>
              <a:t>challenges</a:t>
            </a:r>
            <a:r>
              <a:rPr lang="de-DE" sz="1600" b="1" i="1" dirty="0">
                <a:latin typeface="+mn-lt"/>
              </a:rPr>
              <a:t> in </a:t>
            </a:r>
            <a:r>
              <a:rPr lang="de-DE" sz="1600" b="1" i="1" dirty="0" err="1">
                <a:latin typeface="+mn-lt"/>
              </a:rPr>
              <a:t>building</a:t>
            </a:r>
            <a:r>
              <a:rPr lang="de-DE" sz="1600" b="1" i="1" dirty="0">
                <a:latin typeface="+mn-lt"/>
              </a:rPr>
              <a:t> AI-</a:t>
            </a:r>
            <a:r>
              <a:rPr lang="de-DE" sz="1600" b="1" i="1" dirty="0" err="1">
                <a:latin typeface="+mn-lt"/>
              </a:rPr>
              <a:t>driven</a:t>
            </a:r>
            <a:r>
              <a:rPr lang="de-DE" sz="1600" b="1" i="1" dirty="0">
                <a:latin typeface="+mn-lt"/>
              </a:rPr>
              <a:t> smart </a:t>
            </a:r>
            <a:r>
              <a:rPr lang="de-DE" sz="1600" b="1" i="1" dirty="0" err="1">
                <a:latin typeface="+mn-lt"/>
              </a:rPr>
              <a:t>cities</a:t>
            </a:r>
            <a:endParaRPr lang="de-DE" sz="1600" b="1" dirty="0">
              <a:latin typeface="+mn-lt"/>
            </a:endParaRPr>
          </a:p>
          <a:p>
            <a:r>
              <a:rPr lang="de-DE" sz="1600" dirty="0">
                <a:latin typeface="+mn-lt"/>
              </a:rPr>
              <a:t>Daniela </a:t>
            </a:r>
            <a:r>
              <a:rPr lang="de-DE" sz="1600" dirty="0" err="1">
                <a:latin typeface="+mn-lt"/>
              </a:rPr>
              <a:t>Mainenti</a:t>
            </a:r>
            <a:r>
              <a:rPr lang="de-DE" sz="1600" dirty="0">
                <a:latin typeface="+mn-lt"/>
              </a:rPr>
              <a:t>:</a:t>
            </a:r>
            <a:r>
              <a:rPr lang="de-DE" sz="1600" i="1" dirty="0">
                <a:latin typeface="+mn-lt"/>
              </a:rPr>
              <a:t> </a:t>
            </a:r>
            <a:endParaRPr lang="de-DE" sz="1600" dirty="0">
              <a:latin typeface="+mn-lt"/>
            </a:endParaRPr>
          </a:p>
          <a:p>
            <a:pPr marL="0" indent="0">
              <a:buNone/>
            </a:pPr>
            <a:r>
              <a:rPr lang="de-DE" sz="1600" i="1" dirty="0">
                <a:latin typeface="+mn-lt"/>
              </a:rPr>
              <a:t>       </a:t>
            </a:r>
            <a:r>
              <a:rPr lang="de-DE" sz="1600" b="1" i="1" dirty="0">
                <a:latin typeface="+mn-lt"/>
              </a:rPr>
              <a:t>Cybersecurity and </a:t>
            </a:r>
            <a:r>
              <a:rPr lang="de-DE" sz="1600" b="1" i="1" dirty="0" err="1">
                <a:latin typeface="+mn-lt"/>
              </a:rPr>
              <a:t>Organized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crime</a:t>
            </a:r>
            <a:r>
              <a:rPr lang="de-DE" sz="1600" b="1" i="1" dirty="0">
                <a:latin typeface="+mn-lt"/>
              </a:rPr>
              <a:t>: AI </a:t>
            </a:r>
            <a:r>
              <a:rPr lang="de-DE" sz="1600" b="1" i="1" dirty="0" err="1">
                <a:latin typeface="+mn-lt"/>
              </a:rPr>
              <a:t>as</a:t>
            </a:r>
            <a:r>
              <a:rPr lang="de-DE" sz="1600" b="1" i="1" dirty="0">
                <a:latin typeface="+mn-lt"/>
              </a:rPr>
              <a:t> a </a:t>
            </a:r>
            <a:r>
              <a:rPr lang="de-DE" sz="1600" b="1" i="1" dirty="0" err="1">
                <a:latin typeface="+mn-lt"/>
              </a:rPr>
              <a:t>tool</a:t>
            </a:r>
            <a:r>
              <a:rPr lang="de-DE" sz="1600" b="1" i="1" dirty="0">
                <a:latin typeface="+mn-lt"/>
              </a:rPr>
              <a:t> </a:t>
            </a:r>
            <a:r>
              <a:rPr lang="de-DE" sz="1600" b="1" i="1" dirty="0" err="1">
                <a:latin typeface="+mn-lt"/>
              </a:rPr>
              <a:t>for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criminal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governance</a:t>
            </a:r>
            <a:endParaRPr lang="de-DE" sz="1600" b="1" dirty="0">
              <a:latin typeface="+mn-lt"/>
            </a:endParaRPr>
          </a:p>
          <a:p>
            <a:r>
              <a:rPr lang="de-DE" sz="1600" dirty="0">
                <a:latin typeface="+mn-lt"/>
              </a:rPr>
              <a:t>Pier Paolo </a:t>
            </a:r>
            <a:r>
              <a:rPr lang="de-DE" sz="1600" dirty="0" err="1">
                <a:latin typeface="+mn-lt"/>
              </a:rPr>
              <a:t>Menchetti</a:t>
            </a:r>
            <a:r>
              <a:rPr lang="de-DE" sz="1600" dirty="0">
                <a:latin typeface="+mn-lt"/>
              </a:rPr>
              <a:t>: </a:t>
            </a:r>
          </a:p>
          <a:p>
            <a:pPr marL="0" indent="0">
              <a:buNone/>
            </a:pPr>
            <a:r>
              <a:rPr lang="de-DE" sz="1600" i="1" dirty="0">
                <a:latin typeface="+mn-lt"/>
              </a:rPr>
              <a:t>       </a:t>
            </a:r>
            <a:r>
              <a:rPr lang="de-DE" sz="1600" b="1" i="1" dirty="0" err="1">
                <a:latin typeface="+mn-lt"/>
              </a:rPr>
              <a:t>AI’s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impact</a:t>
            </a:r>
            <a:r>
              <a:rPr lang="de-DE" sz="1600" b="1" i="1" dirty="0">
                <a:latin typeface="+mn-lt"/>
              </a:rPr>
              <a:t> in </a:t>
            </a:r>
            <a:r>
              <a:rPr lang="de-DE" sz="1600" b="1" i="1" dirty="0" err="1">
                <a:latin typeface="+mn-lt"/>
              </a:rPr>
              <a:t>advanced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medical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research</a:t>
            </a:r>
            <a:r>
              <a:rPr lang="de-DE" sz="1600" b="1" i="1" dirty="0">
                <a:latin typeface="+mn-lt"/>
              </a:rPr>
              <a:t> and </a:t>
            </a:r>
            <a:r>
              <a:rPr lang="de-DE" sz="1600" b="1" i="1" dirty="0" err="1">
                <a:latin typeface="+mn-lt"/>
              </a:rPr>
              <a:t>biotechnologies</a:t>
            </a:r>
            <a:endParaRPr lang="de-DE" sz="1600" b="1" dirty="0">
              <a:latin typeface="+mn-lt"/>
            </a:endParaRPr>
          </a:p>
          <a:p>
            <a:r>
              <a:rPr lang="de-DE" sz="1600" dirty="0">
                <a:latin typeface="+mn-lt"/>
              </a:rPr>
              <a:t>Sun Kun Oh: </a:t>
            </a:r>
          </a:p>
          <a:p>
            <a:r>
              <a:rPr lang="de-DE" sz="1600" b="1" i="1" dirty="0">
                <a:latin typeface="+mn-lt"/>
              </a:rPr>
              <a:t>AI </a:t>
            </a:r>
            <a:r>
              <a:rPr lang="de-DE" sz="1600" b="1" i="1" dirty="0" err="1">
                <a:latin typeface="+mn-lt"/>
              </a:rPr>
              <a:t>challenges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for</a:t>
            </a:r>
            <a:r>
              <a:rPr lang="de-DE" sz="1600" b="1" i="1" dirty="0">
                <a:latin typeface="+mn-lt"/>
              </a:rPr>
              <a:t> high </a:t>
            </a:r>
            <a:r>
              <a:rPr lang="de-DE" sz="1600" b="1" i="1" dirty="0" err="1">
                <a:latin typeface="+mn-lt"/>
              </a:rPr>
              <a:t>energy</a:t>
            </a:r>
            <a:r>
              <a:rPr lang="de-DE" sz="1600" b="1" i="1" dirty="0">
                <a:latin typeface="+mn-lt"/>
              </a:rPr>
              <a:t> </a:t>
            </a:r>
            <a:r>
              <a:rPr lang="de-DE" sz="1600" b="1" i="1" dirty="0" err="1">
                <a:latin typeface="+mn-lt"/>
              </a:rPr>
              <a:t>physics</a:t>
            </a:r>
            <a:r>
              <a:rPr lang="de-DE" sz="1600" b="1" i="1" dirty="0">
                <a:latin typeface="+mn-lt"/>
              </a:rPr>
              <a:t> and </a:t>
            </a:r>
            <a:r>
              <a:rPr lang="de-DE" sz="1600" b="1" i="1" dirty="0" err="1">
                <a:latin typeface="+mn-lt"/>
              </a:rPr>
              <a:t>astrophysics</a:t>
            </a:r>
            <a:endParaRPr lang="de-DE" sz="1600" b="1" dirty="0">
              <a:latin typeface="+mn-lt"/>
            </a:endParaRPr>
          </a:p>
          <a:p>
            <a:pPr marL="457200" lvl="1" indent="0">
              <a:buNone/>
              <a:defRPr/>
            </a:pPr>
            <a:endParaRPr lang="en-GB" altLang="de-DE" sz="2400" dirty="0">
              <a:solidFill>
                <a:schemeClr val="tx2"/>
              </a:solidFill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425929936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D452FE7-4C82-4AAA-87F8-138A3D481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800" y="332656"/>
            <a:ext cx="7772400" cy="1800200"/>
          </a:xfrm>
        </p:spPr>
        <p:txBody>
          <a:bodyPr/>
          <a:lstStyle/>
          <a:p>
            <a:pPr algn="l"/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Conclusions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	</a:t>
            </a:r>
            <a:r>
              <a:rPr lang="de-DE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(1)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F3B55C-BEE4-4EC9-86FC-3C89B556F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528" y="1052736"/>
            <a:ext cx="8134672" cy="4878159"/>
          </a:xfrm>
        </p:spPr>
        <p:txBody>
          <a:bodyPr/>
          <a:lstStyle/>
          <a:p>
            <a:pPr marL="914400" lvl="2" indent="0">
              <a:spcBef>
                <a:spcPct val="0"/>
              </a:spcBef>
              <a:buNone/>
              <a:defRPr/>
            </a:pPr>
            <a:endParaRPr lang="en-GB" altLang="de-DE" dirty="0">
              <a:solidFill>
                <a:srgbClr val="000000"/>
              </a:solidFill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altLang="de-DE" dirty="0">
              <a:solidFill>
                <a:srgbClr val="000000"/>
              </a:solidFill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Major </a:t>
            </a:r>
            <a:r>
              <a:rPr lang="en-GB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technical Challenges &amp; Obligations </a:t>
            </a:r>
            <a:r>
              <a:rPr lang="en-GB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for the Scientific Community: 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sz="20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Foundations for </a:t>
            </a:r>
            <a:r>
              <a:rPr lang="en-GB" b="1" dirty="0">
                <a:solidFill>
                  <a:srgbClr val="000000"/>
                </a:solidFill>
                <a:latin typeface="+mn-lt"/>
                <a:sym typeface="Wingdings" pitchFamily="2" charset="2"/>
              </a:rPr>
              <a:t>Mastering the Complexity 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of                   	</a:t>
            </a:r>
            <a:r>
              <a:rPr lang="en-GB" dirty="0" err="1">
                <a:solidFill>
                  <a:srgbClr val="000000"/>
                </a:solidFill>
                <a:latin typeface="+mn-lt"/>
                <a:sym typeface="Wingdings" pitchFamily="2" charset="2"/>
              </a:rPr>
              <a:t>Hyperconnectivity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 of “Systems-of-Systems”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Principles for </a:t>
            </a:r>
            <a:r>
              <a:rPr lang="en-GB" b="1" dirty="0">
                <a:solidFill>
                  <a:srgbClr val="000000"/>
                </a:solidFill>
                <a:latin typeface="+mn-lt"/>
                <a:sym typeface="Wingdings" pitchFamily="2" charset="2"/>
              </a:rPr>
              <a:t>Resilient System Design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Measures for interpretation, validation and </a:t>
            </a:r>
            <a:r>
              <a:rPr lang="en-GB" b="1" dirty="0">
                <a:solidFill>
                  <a:srgbClr val="000000"/>
                </a:solidFill>
                <a:latin typeface="+mn-lt"/>
                <a:sym typeface="Wingdings" pitchFamily="2" charset="2"/>
              </a:rPr>
              <a:t>credibility 	assurance of AI applications and results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-&gt; Methods for </a:t>
            </a:r>
            <a:r>
              <a:rPr lang="en-GB" b="1" dirty="0">
                <a:solidFill>
                  <a:srgbClr val="000000"/>
                </a:solidFill>
                <a:latin typeface="+mn-lt"/>
                <a:sym typeface="Wingdings" pitchFamily="2" charset="2"/>
              </a:rPr>
              <a:t>Data Management (</a:t>
            </a:r>
            <a:r>
              <a:rPr lang="en-GB" sz="1800" dirty="0">
                <a:solidFill>
                  <a:srgbClr val="000000"/>
                </a:solidFill>
                <a:sym typeface="Wingdings" pitchFamily="2" charset="2"/>
              </a:rPr>
              <a:t>to ensure 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quality, </a:t>
            </a:r>
            <a:r>
              <a:rPr lang="en-GB" dirty="0" err="1">
                <a:solidFill>
                  <a:srgbClr val="000000"/>
                </a:solidFill>
                <a:latin typeface="+mn-lt"/>
                <a:sym typeface="Wingdings" pitchFamily="2" charset="2"/>
              </a:rPr>
              <a:t>authentification</a:t>
            </a:r>
            <a:r>
              <a:rPr lang="en-GB" dirty="0">
                <a:solidFill>
                  <a:srgbClr val="000000"/>
                </a:solidFill>
                <a:latin typeface="+mn-lt"/>
                <a:sym typeface="Wingdings" pitchFamily="2" charset="2"/>
              </a:rPr>
              <a:t>,  privacy and security,</a:t>
            </a: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r>
              <a:rPr lang="de-DE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altLang="de-DE" sz="3600" dirty="0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04D0A1B-E5B8-43AB-9A9B-7DC233A6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3285489-3022-4BCE-8EDC-7AF8EDAE5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BAEA7D-A690-449E-BFB8-6F584C720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267272" cy="457200"/>
          </a:xfrm>
        </p:spPr>
        <p:txBody>
          <a:bodyPr/>
          <a:lstStyle/>
          <a:p>
            <a:r>
              <a:rPr lang="de-DE" altLang="de-DE" dirty="0"/>
              <a:t>Erice,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44147259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3D452FE7-4C82-4AAA-87F8-138A3D481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04" y="1411796"/>
            <a:ext cx="7772400" cy="502568"/>
          </a:xfrm>
        </p:spPr>
        <p:txBody>
          <a:bodyPr/>
          <a:lstStyle/>
          <a:p>
            <a:pPr algn="l"/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</a:t>
            </a:r>
            <a:b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de-DE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Conclusions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       </a:t>
            </a:r>
            <a:r>
              <a:rPr lang="de-DE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(2)</a:t>
            </a:r>
            <a:br>
              <a:rPr lang="de-DE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br>
              <a:rPr lang="de-DE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en-GB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Major </a:t>
            </a:r>
            <a:r>
              <a:rPr lang="en-GB" sz="2400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Ethical &amp; Social Responsibilities </a:t>
            </a:r>
            <a:r>
              <a:rPr lang="en-GB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  <a:t>for the Scientific Community: </a:t>
            </a:r>
            <a:br>
              <a:rPr lang="en-GB" sz="24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sym typeface="Wingdings" pitchFamily="2" charset="2"/>
              </a:rPr>
            </a:br>
            <a:endParaRPr lang="de-DE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F3B55C-BEE4-4EC9-86FC-3C89B556F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700808"/>
            <a:ext cx="7414592" cy="3896072"/>
          </a:xfrm>
        </p:spPr>
        <p:txBody>
          <a:bodyPr/>
          <a:lstStyle/>
          <a:p>
            <a:pPr marL="0" indent="0">
              <a:buNone/>
            </a:pPr>
            <a:endParaRPr lang="de-DE" sz="2400" b="1" dirty="0">
              <a:latin typeface="+mn-lt"/>
            </a:endParaRPr>
          </a:p>
          <a:p>
            <a:pPr marL="0" indent="0">
              <a:buNone/>
            </a:pPr>
            <a:endParaRPr lang="de-DE" sz="2400" b="1" dirty="0">
              <a:latin typeface="+mn-lt"/>
            </a:endParaRPr>
          </a:p>
          <a:p>
            <a:r>
              <a:rPr lang="en-GB" sz="2000" b="1" dirty="0">
                <a:solidFill>
                  <a:srgbClr val="000000"/>
                </a:solidFill>
                <a:latin typeface="+mn-lt"/>
                <a:sym typeface="Wingdings" pitchFamily="2" charset="2"/>
              </a:rPr>
              <a:t>Generate public and political</a:t>
            </a:r>
            <a:r>
              <a:rPr lang="en-GB" sz="2000" dirty="0">
                <a:solidFill>
                  <a:srgbClr val="000000"/>
                </a:solidFill>
                <a:latin typeface="+mn-lt"/>
                <a:sym typeface="Wingdings" pitchFamily="2" charset="2"/>
              </a:rPr>
              <a:t> </a:t>
            </a:r>
            <a:r>
              <a:rPr lang="en-GB" sz="2000" b="1" dirty="0">
                <a:solidFill>
                  <a:srgbClr val="000000"/>
                </a:solidFill>
                <a:latin typeface="+mn-lt"/>
                <a:sym typeface="Wingdings" pitchFamily="2" charset="2"/>
              </a:rPr>
              <a:t>Awareness </a:t>
            </a:r>
            <a:r>
              <a:rPr lang="en-GB" sz="2000" dirty="0">
                <a:solidFill>
                  <a:srgbClr val="000000"/>
                </a:solidFill>
                <a:latin typeface="+mn-lt"/>
                <a:sym typeface="Wingdings" pitchFamily="2" charset="2"/>
              </a:rPr>
              <a:t>of benefits and risks of Cyber Security and (generative) AI applications </a:t>
            </a:r>
            <a:r>
              <a:rPr lang="de-DE" sz="2000" dirty="0" err="1">
                <a:latin typeface="+mn-lt"/>
              </a:rPr>
              <a:t>from</a:t>
            </a:r>
            <a:r>
              <a:rPr lang="de-DE" sz="2000" dirty="0">
                <a:latin typeface="+mn-lt"/>
              </a:rPr>
              <a:t> an </a:t>
            </a:r>
            <a:r>
              <a:rPr lang="de-DE" sz="2000" dirty="0" err="1">
                <a:latin typeface="+mn-lt"/>
              </a:rPr>
              <a:t>independent</a:t>
            </a:r>
            <a:r>
              <a:rPr lang="de-DE" sz="2000" dirty="0">
                <a:latin typeface="+mn-lt"/>
              </a:rPr>
              <a:t> and </a:t>
            </a:r>
            <a:r>
              <a:rPr lang="de-DE" sz="2000" dirty="0" err="1">
                <a:latin typeface="+mn-lt"/>
              </a:rPr>
              <a:t>multidisciplinary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point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of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view</a:t>
            </a:r>
            <a:r>
              <a:rPr lang="de-DE" sz="2000" dirty="0">
                <a:latin typeface="+mn-lt"/>
              </a:rPr>
              <a:t>;</a:t>
            </a:r>
          </a:p>
          <a:p>
            <a:r>
              <a:rPr lang="en-GB" sz="2000" b="1" dirty="0">
                <a:solidFill>
                  <a:srgbClr val="000000"/>
                </a:solidFill>
                <a:latin typeface="+mn-lt"/>
                <a:sym typeface="Wingdings" pitchFamily="2" charset="2"/>
              </a:rPr>
              <a:t>Code-of-Conduct, Normative &amp; Legal Basis for AI </a:t>
            </a:r>
            <a:r>
              <a:rPr lang="en-GB" sz="2000" dirty="0">
                <a:solidFill>
                  <a:srgbClr val="000000"/>
                </a:solidFill>
                <a:latin typeface="+mn-lt"/>
                <a:sym typeface="Wingdings" pitchFamily="2" charset="2"/>
              </a:rPr>
              <a:t>	applications on a global scale</a:t>
            </a:r>
          </a:p>
          <a:p>
            <a:r>
              <a:rPr lang="de-DE" sz="2000" dirty="0" err="1">
                <a:latin typeface="+mn-lt"/>
              </a:rPr>
              <a:t>Provide</a:t>
            </a:r>
            <a:r>
              <a:rPr lang="de-DE" sz="2000" b="1" dirty="0">
                <a:latin typeface="+mn-lt"/>
              </a:rPr>
              <a:t> </a:t>
            </a:r>
            <a:r>
              <a:rPr lang="de-DE" sz="2000" b="1" dirty="0" err="1">
                <a:latin typeface="+mn-lt"/>
              </a:rPr>
              <a:t>framework</a:t>
            </a:r>
            <a:r>
              <a:rPr lang="de-DE" sz="2000" b="1" dirty="0">
                <a:latin typeface="+mn-lt"/>
              </a:rPr>
              <a:t> </a:t>
            </a:r>
            <a:r>
              <a:rPr lang="de-DE" sz="2000" b="1" dirty="0" err="1">
                <a:latin typeface="+mn-lt"/>
              </a:rPr>
              <a:t>for</a:t>
            </a:r>
            <a:r>
              <a:rPr lang="de-DE" sz="2000" b="1" dirty="0">
                <a:latin typeface="+mn-lt"/>
              </a:rPr>
              <a:t> </a:t>
            </a:r>
            <a:r>
              <a:rPr lang="de-DE" sz="2000" b="1" dirty="0" err="1">
                <a:latin typeface="+mn-lt"/>
              </a:rPr>
              <a:t>educational</a:t>
            </a:r>
            <a:r>
              <a:rPr lang="de-DE" sz="2000" b="1" dirty="0">
                <a:latin typeface="+mn-lt"/>
              </a:rPr>
              <a:t> </a:t>
            </a:r>
            <a:r>
              <a:rPr lang="de-DE" sz="2000" b="1" dirty="0" err="1">
                <a:latin typeface="+mn-lt"/>
              </a:rPr>
              <a:t>programmes</a:t>
            </a:r>
            <a:r>
              <a:rPr lang="de-DE" sz="2000" b="1" dirty="0">
                <a:latin typeface="+mn-lt"/>
              </a:rPr>
              <a:t> </a:t>
            </a:r>
            <a:r>
              <a:rPr lang="de-DE" sz="2000" dirty="0">
                <a:latin typeface="+mn-lt"/>
              </a:rPr>
              <a:t>on </a:t>
            </a:r>
            <a:r>
              <a:rPr lang="de-DE" sz="2000" dirty="0" err="1">
                <a:latin typeface="+mn-lt"/>
              </a:rPr>
              <a:t>cyber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security</a:t>
            </a:r>
            <a:r>
              <a:rPr lang="de-DE" sz="2000" dirty="0">
                <a:latin typeface="+mn-lt"/>
              </a:rPr>
              <a:t> and AI </a:t>
            </a:r>
            <a:r>
              <a:rPr lang="de-DE" sz="2000" dirty="0" err="1">
                <a:latin typeface="+mn-lt"/>
              </a:rPr>
              <a:t>for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public</a:t>
            </a:r>
            <a:r>
              <a:rPr lang="de-DE" sz="2000" dirty="0">
                <a:latin typeface="+mn-lt"/>
              </a:rPr>
              <a:t>, </a:t>
            </a:r>
            <a:r>
              <a:rPr lang="de-DE" sz="2000" dirty="0" err="1">
                <a:latin typeface="+mn-lt"/>
              </a:rPr>
              <a:t>businesses</a:t>
            </a:r>
            <a:r>
              <a:rPr lang="de-DE" sz="2000" dirty="0">
                <a:latin typeface="+mn-lt"/>
              </a:rPr>
              <a:t>, </a:t>
            </a:r>
            <a:r>
              <a:rPr lang="de-DE" sz="2000" dirty="0" err="1">
                <a:latin typeface="+mn-lt"/>
              </a:rPr>
              <a:t>politics</a:t>
            </a:r>
            <a:r>
              <a:rPr lang="de-DE" sz="2000" dirty="0">
                <a:latin typeface="+mn-lt"/>
              </a:rPr>
              <a:t>, ….. </a:t>
            </a:r>
          </a:p>
          <a:p>
            <a:pPr marL="0" indent="0">
              <a:buNone/>
            </a:pPr>
            <a:endParaRPr lang="de-DE" sz="2000" dirty="0">
              <a:latin typeface="+mn-lt"/>
            </a:endParaRPr>
          </a:p>
          <a:p>
            <a:pPr marL="0" indent="0">
              <a:buNone/>
            </a:pPr>
            <a:r>
              <a:rPr lang="de-DE" sz="2000" dirty="0">
                <a:latin typeface="+mn-lt"/>
                <a:sym typeface="Wingdings" panose="05000000000000000000" pitchFamily="2" charset="2"/>
              </a:rPr>
              <a:t> </a:t>
            </a:r>
            <a:r>
              <a:rPr lang="de-DE" sz="2000" dirty="0">
                <a:latin typeface="+mn-lt"/>
              </a:rPr>
              <a:t>Establishment </a:t>
            </a:r>
            <a:r>
              <a:rPr lang="de-DE" sz="2000" dirty="0" err="1">
                <a:latin typeface="+mn-lt"/>
              </a:rPr>
              <a:t>of</a:t>
            </a:r>
            <a:r>
              <a:rPr lang="de-DE" sz="2000" dirty="0">
                <a:latin typeface="+mn-lt"/>
              </a:rPr>
              <a:t> an </a:t>
            </a:r>
            <a:r>
              <a:rPr lang="de-DE" sz="2000" b="1" dirty="0">
                <a:latin typeface="+mn-lt"/>
              </a:rPr>
              <a:t>„ International School on AI Technologies and Law“ </a:t>
            </a:r>
            <a:r>
              <a:rPr lang="de-DE" sz="2000" dirty="0">
                <a:latin typeface="+mn-lt"/>
              </a:rPr>
              <a:t>on behalf </a:t>
            </a:r>
            <a:r>
              <a:rPr lang="de-DE" sz="2000" dirty="0" err="1">
                <a:latin typeface="+mn-lt"/>
              </a:rPr>
              <a:t>of</a:t>
            </a:r>
            <a:r>
              <a:rPr lang="de-DE" sz="2000" dirty="0">
                <a:latin typeface="+mn-lt"/>
              </a:rPr>
              <a:t> EMFCSC           </a:t>
            </a:r>
            <a:r>
              <a:rPr lang="de-DE" sz="2000" i="1" dirty="0">
                <a:latin typeface="+mn-lt"/>
              </a:rPr>
              <a:t>(2 </a:t>
            </a:r>
            <a:r>
              <a:rPr lang="de-DE" sz="2000" i="1" dirty="0" err="1">
                <a:latin typeface="+mn-lt"/>
              </a:rPr>
              <a:t>courses</a:t>
            </a:r>
            <a:r>
              <a:rPr lang="de-DE" sz="2000" i="1" dirty="0">
                <a:latin typeface="+mn-lt"/>
              </a:rPr>
              <a:t> in 2026)</a:t>
            </a:r>
          </a:p>
          <a:p>
            <a:pPr marL="0" indent="0">
              <a:buNone/>
            </a:pPr>
            <a:endParaRPr lang="de-DE" sz="2000" b="1" i="1" dirty="0">
              <a:latin typeface="+mn-lt"/>
            </a:endParaRPr>
          </a:p>
          <a:p>
            <a:pPr marL="0" indent="0">
              <a:buNone/>
            </a:pPr>
            <a:r>
              <a:rPr lang="de-DE" altLang="de-DE" sz="2400" b="1" dirty="0">
                <a:latin typeface="+mn-lt"/>
              </a:rPr>
              <a:t>	       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de-DE" sz="2400" dirty="0">
              <a:latin typeface="+mn-lt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altLang="de-DE" dirty="0">
              <a:solidFill>
                <a:srgbClr val="000000"/>
              </a:solidFill>
              <a:latin typeface="+mn-lt"/>
              <a:sym typeface="Wingdings" pitchFamily="2" charset="2"/>
            </a:endParaRPr>
          </a:p>
          <a:p>
            <a:pPr marL="914400" lvl="2" indent="0">
              <a:spcBef>
                <a:spcPct val="0"/>
              </a:spcBef>
              <a:buNone/>
              <a:defRPr/>
            </a:pPr>
            <a:endParaRPr lang="en-GB" altLang="de-DE" dirty="0">
              <a:solidFill>
                <a:srgbClr val="000000"/>
              </a:solidFill>
              <a:sym typeface="Wingdings" pitchFamily="2" charset="2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04D0A1B-E5B8-43AB-9A9B-7DC233A6B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 dirty="0"/>
              <a:t>Axel Lehmann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3285489-3022-4BCE-8EDC-7AF8EDAE5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5BAEA7D-A690-449E-BFB8-6F584C720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96880" y="6248400"/>
            <a:ext cx="2895600" cy="457200"/>
          </a:xfrm>
        </p:spPr>
        <p:txBody>
          <a:bodyPr/>
          <a:lstStyle/>
          <a:p>
            <a:r>
              <a:rPr lang="en-US" altLang="de-DE" dirty="0"/>
              <a:t>GSAIET2025, July 24, 2025, </a:t>
            </a:r>
          </a:p>
          <a:p>
            <a:r>
              <a:rPr lang="en-US" altLang="de-DE" dirty="0"/>
              <a:t>New Delhi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282988021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86C50E3-B602-4739-B613-A5F68B8EE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12776"/>
            <a:ext cx="7772400" cy="566936"/>
          </a:xfrm>
        </p:spPr>
        <p:txBody>
          <a:bodyPr/>
          <a:lstStyle/>
          <a:p>
            <a:r>
              <a:rPr lang="de-DE" dirty="0"/>
              <a:t> </a:t>
            </a:r>
            <a:r>
              <a:rPr lang="de-DE" sz="2800" dirty="0">
                <a:latin typeface="+mj-lt"/>
              </a:rPr>
              <a:t>The 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PMP „The Future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of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de-DE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Cyber</a:t>
            </a:r>
            <a: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Security and AI“</a:t>
            </a:r>
            <a:br>
              <a:rPr lang="de-DE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de-DE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		</a:t>
            </a:r>
            <a:endParaRPr lang="de-DE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AFD778D-D014-4A11-B841-58820714D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79712"/>
            <a:ext cx="8206680" cy="4208885"/>
          </a:xfrm>
        </p:spPr>
        <p:txBody>
          <a:bodyPr/>
          <a:lstStyle/>
          <a:p>
            <a:pPr marL="0" indent="0">
              <a:buNone/>
            </a:pPr>
            <a:r>
              <a:rPr lang="en-GB" altLang="de-DE" sz="2000" b="1" dirty="0">
                <a:solidFill>
                  <a:schemeClr val="tx2"/>
                </a:solidFill>
                <a:latin typeface="+mn-lt"/>
              </a:rPr>
              <a:t> </a:t>
            </a:r>
            <a:endParaRPr lang="de-DE" altLang="de-DE" sz="2000" b="1" dirty="0">
              <a:solidFill>
                <a:schemeClr val="tx2"/>
              </a:solidFill>
              <a:latin typeface="+mn-lt"/>
            </a:endParaRPr>
          </a:p>
          <a:p>
            <a:pPr marL="0" indent="0">
              <a:buNone/>
            </a:pPr>
            <a:r>
              <a:rPr lang="de-DE" altLang="de-DE" sz="2800" dirty="0">
                <a:solidFill>
                  <a:schemeClr val="tx2"/>
                </a:solidFill>
                <a:latin typeface="+mn-lt"/>
              </a:rPr>
              <a:t>.. </a:t>
            </a:r>
            <a:r>
              <a:rPr lang="de-DE" altLang="de-DE" sz="2800" dirty="0" err="1">
                <a:solidFill>
                  <a:schemeClr val="tx2"/>
                </a:solidFill>
                <a:latin typeface="+mn-lt"/>
              </a:rPr>
              <a:t>remembers</a:t>
            </a:r>
            <a:r>
              <a:rPr lang="de-DE" altLang="de-DE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sz="2800" dirty="0" err="1">
                <a:solidFill>
                  <a:schemeClr val="tx2"/>
                </a:solidFill>
                <a:latin typeface="+mn-lt"/>
              </a:rPr>
              <a:t>his</a:t>
            </a:r>
            <a:r>
              <a:rPr lang="de-DE" altLang="de-DE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de-DE" altLang="de-DE" sz="2800" dirty="0" err="1">
                <a:solidFill>
                  <a:schemeClr val="tx2"/>
                </a:solidFill>
                <a:latin typeface="+mn-lt"/>
              </a:rPr>
              <a:t>long</a:t>
            </a:r>
            <a:r>
              <a:rPr lang="de-DE" altLang="de-DE" sz="2800" dirty="0">
                <a:solidFill>
                  <a:schemeClr val="tx2"/>
                </a:solidFill>
                <a:latin typeface="+mn-lt"/>
              </a:rPr>
              <a:t>-time PMP-</a:t>
            </a:r>
            <a:r>
              <a:rPr lang="de-DE" altLang="de-DE" sz="2800" dirty="0" err="1">
                <a:solidFill>
                  <a:schemeClr val="tx2"/>
                </a:solidFill>
                <a:latin typeface="+mn-lt"/>
              </a:rPr>
              <a:t>colleague</a:t>
            </a:r>
            <a:r>
              <a:rPr lang="de-DE" altLang="de-DE" sz="2800" dirty="0">
                <a:solidFill>
                  <a:schemeClr val="tx2"/>
                </a:solidFill>
                <a:latin typeface="+mn-lt"/>
              </a:rPr>
              <a:t> and </a:t>
            </a:r>
            <a:r>
              <a:rPr lang="de-DE" altLang="de-DE" sz="2800" dirty="0" err="1">
                <a:solidFill>
                  <a:schemeClr val="tx2"/>
                </a:solidFill>
                <a:latin typeface="+mn-lt"/>
              </a:rPr>
              <a:t>friend</a:t>
            </a:r>
            <a:r>
              <a:rPr lang="de-DE" altLang="de-DE" sz="2800" dirty="0">
                <a:solidFill>
                  <a:schemeClr val="tx2"/>
                </a:solidFill>
                <a:latin typeface="+mn-lt"/>
              </a:rPr>
              <a:t>: </a:t>
            </a:r>
          </a:p>
          <a:p>
            <a:pPr marL="0" indent="0">
              <a:buNone/>
            </a:pPr>
            <a:endParaRPr lang="de-DE" altLang="de-DE" sz="2800" dirty="0">
              <a:solidFill>
                <a:schemeClr val="tx2"/>
              </a:solidFill>
              <a:latin typeface="+mn-lt"/>
            </a:endParaRPr>
          </a:p>
          <a:p>
            <a:pPr marL="457200" lvl="1" indent="0">
              <a:buNone/>
              <a:defRPr/>
            </a:pPr>
            <a:r>
              <a:rPr lang="en-US" dirty="0">
                <a:latin typeface="+mn-lt"/>
              </a:rPr>
              <a:t>		</a:t>
            </a:r>
            <a:r>
              <a:rPr lang="en-US" b="1" dirty="0">
                <a:latin typeface="+mn-lt"/>
              </a:rPr>
              <a:t>Dr. Henning Wegener († 2024)</a:t>
            </a:r>
            <a:br>
              <a:rPr lang="en-US" b="1" dirty="0">
                <a:latin typeface="+mn-lt"/>
              </a:rPr>
            </a:br>
            <a:r>
              <a:rPr lang="en-US" dirty="0">
                <a:latin typeface="+mn-lt"/>
              </a:rPr>
              <a:t>		Ambassador of Germany (ret.),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		Former Panel Chair (2001 - 2016),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		Berlin, Germany</a:t>
            </a:r>
            <a:r>
              <a:rPr lang="de-DE" altLang="de-DE" dirty="0">
                <a:solidFill>
                  <a:schemeClr val="tx2"/>
                </a:solidFill>
                <a:latin typeface="+mn-lt"/>
              </a:rPr>
              <a:t>.</a:t>
            </a:r>
            <a:endParaRPr lang="en-GB" altLang="de-DE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FD47DD-3DE7-4A35-A677-15E73CE7C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altLang="de-DE"/>
              <a:t>Axel Lehmann</a:t>
            </a:r>
            <a:endParaRPr lang="de-DE" alt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833885A-8BE5-46B9-8F8F-6B6FE829D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altLang="de-DE" dirty="0" err="1"/>
              <a:t>Cyber</a:t>
            </a:r>
            <a:r>
              <a:rPr lang="de-DE" altLang="de-DE" dirty="0"/>
              <a:t> Security &amp; 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98858D8-20F5-48F6-859E-7D4EBA93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228184" y="6248400"/>
            <a:ext cx="2230016" cy="457200"/>
          </a:xfrm>
        </p:spPr>
        <p:txBody>
          <a:bodyPr/>
          <a:lstStyle/>
          <a:p>
            <a:r>
              <a:rPr lang="de-DE" altLang="de-DE" dirty="0"/>
              <a:t>Erice, August 12, 2025</a:t>
            </a:r>
          </a:p>
        </p:txBody>
      </p:sp>
    </p:spTree>
    <p:extLst>
      <p:ext uri="{BB962C8B-B14F-4D97-AF65-F5344CB8AC3E}">
        <p14:creationId xmlns:p14="http://schemas.microsoft.com/office/powerpoint/2010/main" val="8514454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AL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 Variante a [Schreibgeschützt] [Kompatibilitätsmodus]" id="{B8BC7DC0-886F-45A2-B8EE-D0042B845EC3}" vid="{CB162961-0311-4190-9D2D-98771469C668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1009</Words>
  <Application>Microsoft Office PowerPoint</Application>
  <PresentationFormat>Bildschirmpräsentation (4:3)</PresentationFormat>
  <Paragraphs>138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AL</vt:lpstr>
      <vt:lpstr>Benutzerdefiniertes Design</vt:lpstr>
      <vt:lpstr>  PMP „The Future of Cyber Security and AI“        (Chair: Prof. Dr. Axel Lehmann)</vt:lpstr>
      <vt:lpstr>PMP „Future of Cyber Security and AI“ –  Activities 2024 - 2025    </vt:lpstr>
      <vt:lpstr>  International School on „AI Technologies and Law“    </vt:lpstr>
      <vt:lpstr>  PMP “Future of Cybersecurity and AI”     </vt:lpstr>
      <vt:lpstr>  PMP “Future of Cybersecurity and AI”     </vt:lpstr>
      <vt:lpstr>  </vt:lpstr>
      <vt:lpstr>   Conclusions  (1)</vt:lpstr>
      <vt:lpstr>               Conclusions        (2)  Major Ethical &amp; Social Responsibilities for the Scientific Community:  </vt:lpstr>
      <vt:lpstr> The PMP „The Future of Cyber Security and AI“    </vt:lpstr>
      <vt:lpstr>    </vt:lpstr>
      <vt:lpstr> The PMP „The Future of Cyber Security and AI“    </vt:lpstr>
    </vt:vector>
  </TitlesOfParts>
  <Company>Universität der Bundeswehr München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r31dzoe</dc:creator>
  <cp:lastModifiedBy>i41aaxel</cp:lastModifiedBy>
  <cp:revision>157</cp:revision>
  <cp:lastPrinted>2025-07-22T10:01:17Z</cp:lastPrinted>
  <dcterms:created xsi:type="dcterms:W3CDTF">2005-05-20T10:20:22Z</dcterms:created>
  <dcterms:modified xsi:type="dcterms:W3CDTF">2025-08-12T09:39:12Z</dcterms:modified>
</cp:coreProperties>
</file>